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6" r:id="rId3"/>
    <p:sldId id="266" r:id="rId4"/>
    <p:sldId id="258" r:id="rId5"/>
    <p:sldId id="260" r:id="rId6"/>
    <p:sldId id="267" r:id="rId7"/>
    <p:sldId id="257" r:id="rId8"/>
    <p:sldId id="259" r:id="rId9"/>
    <p:sldId id="263" r:id="rId10"/>
    <p:sldId id="264" r:id="rId11"/>
    <p:sldId id="265" r:id="rId12"/>
    <p:sldId id="268" r:id="rId13"/>
    <p:sldId id="269" r:id="rId14"/>
    <p:sldId id="271" r:id="rId15"/>
    <p:sldId id="273" r:id="rId16"/>
    <p:sldId id="276" r:id="rId17"/>
    <p:sldId id="279" r:id="rId18"/>
    <p:sldId id="278" r:id="rId19"/>
    <p:sldId id="280" r:id="rId20"/>
    <p:sldId id="281" r:id="rId21"/>
    <p:sldId id="282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65" autoAdjust="0"/>
  </p:normalViewPr>
  <p:slideViewPr>
    <p:cSldViewPr snapToGrid="0">
      <p:cViewPr varScale="1">
        <p:scale>
          <a:sx n="81" d="100"/>
          <a:sy n="81" d="100"/>
        </p:scale>
        <p:origin x="7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E3FAA-F3D4-4228-8941-15EAE88B4A4A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87014-F7B7-45BC-8184-79785EDFC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8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各位老师同学大家上午好</a:t>
            </a:r>
            <a:r>
              <a:rPr lang="en-US" altLang="zh-CN" dirty="0" smtClean="0"/>
              <a:t>,</a:t>
            </a:r>
            <a:r>
              <a:rPr lang="zh-CN" altLang="en-US" dirty="0" smtClean="0"/>
              <a:t>今天在这里给大家介绍几个据称可以用来描述或者说拟合处于</a:t>
            </a:r>
            <a:r>
              <a:rPr lang="en-US" altLang="zh-CN" dirty="0" smtClean="0"/>
              <a:t>CCDW </a:t>
            </a:r>
            <a:r>
              <a:rPr lang="zh-CN" altLang="en-US" dirty="0" smtClean="0"/>
              <a:t>相的</a:t>
            </a:r>
            <a:r>
              <a:rPr lang="en-US" altLang="zh-CN" dirty="0" smtClean="0"/>
              <a:t>1T-TaS2</a:t>
            </a:r>
            <a:r>
              <a:rPr lang="zh-CN" altLang="en-US" dirty="0" smtClean="0"/>
              <a:t>这种材料的性质的紧束缚模型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至于</a:t>
            </a:r>
            <a:r>
              <a:rPr lang="en-US" altLang="zh-CN" dirty="0" smtClean="0"/>
              <a:t>CCDW</a:t>
            </a:r>
            <a:r>
              <a:rPr lang="zh-CN" altLang="en-US" dirty="0" smtClean="0"/>
              <a:t>这个缩写究竟是什么意思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我后面会加以说明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87014-F7B7-45BC-8184-79785EDFC1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0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今天的报告分为三布冯</a:t>
            </a:r>
            <a:r>
              <a:rPr lang="en-US" altLang="zh-CN" dirty="0" smtClean="0"/>
              <a:t>,</a:t>
            </a:r>
            <a:r>
              <a:rPr lang="zh-CN" altLang="en-US" dirty="0" smtClean="0"/>
              <a:t>首先是关于</a:t>
            </a:r>
            <a:r>
              <a:rPr lang="en-US" altLang="zh-CN" dirty="0" smtClean="0"/>
              <a:t>1T-TaS2</a:t>
            </a:r>
            <a:r>
              <a:rPr lang="zh-CN" altLang="en-US" dirty="0" smtClean="0"/>
              <a:t>这种材料基本信息的一个介绍</a:t>
            </a:r>
            <a:r>
              <a:rPr lang="en-US" altLang="zh-CN" dirty="0" smtClean="0"/>
              <a:t>,</a:t>
            </a:r>
            <a:r>
              <a:rPr lang="zh-CN" altLang="en-US" dirty="0" smtClean="0"/>
              <a:t>主要包括材料的晶体结构</a:t>
            </a:r>
            <a:r>
              <a:rPr lang="en-US" altLang="zh-CN" dirty="0" smtClean="0"/>
              <a:t>,</a:t>
            </a:r>
            <a:r>
              <a:rPr lang="zh-CN" altLang="en-US" dirty="0" smtClean="0"/>
              <a:t>相图以及</a:t>
            </a:r>
            <a:r>
              <a:rPr lang="en-US" altLang="zh-CN" dirty="0" smtClean="0"/>
              <a:t>CDW, Commensurate, </a:t>
            </a:r>
            <a:r>
              <a:rPr lang="en-US" altLang="zh-CN" dirty="0" err="1" smtClean="0"/>
              <a:t>Imcommensurate</a:t>
            </a:r>
            <a:r>
              <a:rPr lang="zh-CN" altLang="en-US" dirty="0" smtClean="0"/>
              <a:t>等概念的解释</a:t>
            </a:r>
            <a:endParaRPr lang="en-US" altLang="zh-CN" dirty="0" smtClean="0"/>
          </a:p>
          <a:p>
            <a:r>
              <a:rPr lang="zh-CN" altLang="en-US" dirty="0" smtClean="0"/>
              <a:t>第二部分介绍几个别人已经提出来的紧束缚模型以及其背后的考量</a:t>
            </a:r>
            <a:endParaRPr lang="en-US" altLang="zh-CN" dirty="0" smtClean="0"/>
          </a:p>
          <a:p>
            <a:r>
              <a:rPr lang="zh-CN" altLang="en-US" dirty="0" smtClean="0"/>
              <a:t>最后一部分是我们关于这个问题提出的一些假设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以及目前面对的一些问题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87014-F7B7-45BC-8184-79785EDFC1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0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1T-TaS2</a:t>
            </a:r>
            <a:r>
              <a:rPr lang="zh-CN" altLang="en-US" dirty="0" smtClean="0"/>
              <a:t>的相图中涉及好几种</a:t>
            </a:r>
            <a:r>
              <a:rPr lang="en-US" altLang="zh-CN" dirty="0" smtClean="0"/>
              <a:t>CDW</a:t>
            </a:r>
            <a:r>
              <a:rPr lang="zh-CN" altLang="en-US" dirty="0" smtClean="0"/>
              <a:t>相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所以我们这里先对</a:t>
            </a:r>
            <a:r>
              <a:rPr lang="en-US" altLang="zh-CN" dirty="0" smtClean="0"/>
              <a:t>CDW</a:t>
            </a:r>
            <a:r>
              <a:rPr lang="zh-CN" altLang="en-US" dirty="0" smtClean="0"/>
              <a:t>以及相关的</a:t>
            </a:r>
            <a:r>
              <a:rPr lang="en-US" altLang="zh-CN" dirty="0" smtClean="0"/>
              <a:t>Commensurate,</a:t>
            </a:r>
            <a:r>
              <a:rPr lang="en-US" altLang="zh-CN" baseline="0" dirty="0" smtClean="0"/>
              <a:t> Incommensurate</a:t>
            </a:r>
            <a:r>
              <a:rPr lang="zh-CN" altLang="en-US" baseline="0" dirty="0" smtClean="0"/>
              <a:t>的概念做一个简要介绍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当然这些只是基于我自己的理解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可能并不准确严谨</a:t>
            </a:r>
            <a:endParaRPr lang="en-US" altLang="zh-CN" baseline="0" dirty="0" smtClean="0"/>
          </a:p>
          <a:p>
            <a:r>
              <a:rPr lang="zh-CN" altLang="en-US" baseline="0" dirty="0" smtClean="0"/>
              <a:t>首先</a:t>
            </a:r>
            <a:r>
              <a:rPr lang="en-US" altLang="zh-CN" baseline="0" dirty="0" smtClean="0"/>
              <a:t>,CDW</a:t>
            </a:r>
            <a:r>
              <a:rPr lang="zh-CN" altLang="en-US" baseline="0" dirty="0" smtClean="0"/>
              <a:t>就是电荷密度波的英文缩写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从字面意思来理解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也就是电荷密度的空间分布受到调制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不再是均匀分布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而是像波一样有的地方高有的地方低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同时这种电荷密度空间分布调制还会伴随着晶格原子的位置变化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87014-F7B7-45BC-8184-79785EDFC1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6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5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1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98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48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5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8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3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2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00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84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4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9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5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05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4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9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65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5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9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6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2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6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1234-0C74-4CC7-83EA-8B589F4C854F}" type="datetimeFigureOut">
              <a:rPr lang="zh-CN" altLang="en-US" smtClean="0"/>
              <a:t>2019/01/08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0B56-92A7-42B8-B548-5B46D39047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5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A3292FD-85AB-4489-9F99-14BA9AC4882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2019/01/08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8D7846E-E74B-4436-8E2D-F2B54C5089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9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g"/><Relationship Id="rId7" Type="http://schemas.openxmlformats.org/officeDocument/2006/relationships/image" Target="../media/image35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26.jpe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4325" y="1413162"/>
            <a:ext cx="7389093" cy="3357444"/>
            <a:chOff x="711198" y="1320799"/>
            <a:chExt cx="7389093" cy="3357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711198" y="1320799"/>
                  <a:ext cx="7389093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Empirical tight-binding simulations of the band structures of </a:t>
                  </a:r>
                  <a14:m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𝑇𝑎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en-US" sz="3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3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presence of CCDW</a:t>
                  </a:r>
                  <a:endParaRPr lang="zh-CN" alt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98" y="1320799"/>
                  <a:ext cx="7389093" cy="1754326"/>
                </a:xfrm>
                <a:prstGeom prst="rect">
                  <a:avLst/>
                </a:prstGeom>
                <a:blipFill>
                  <a:blip r:embed="rId3"/>
                  <a:stretch>
                    <a:fillRect l="-1238" t="-5903" r="-2888" b="-11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/>
            <p:cNvSpPr txBox="1"/>
            <p:nvPr/>
          </p:nvSpPr>
          <p:spPr>
            <a:xfrm>
              <a:off x="2826325" y="3186553"/>
              <a:ext cx="3158837" cy="149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汪    士</a:t>
              </a:r>
              <a:endPara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</a:t>
              </a:r>
              <a:r>
                <a:rPr lang="zh-CN" alt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r>
                <a:rPr lang="en-US" altLang="zh-CN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月</a:t>
              </a:r>
              <a:r>
                <a:rPr lang="en-US" altLang="zh-CN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zh-CN" alt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日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3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00" y="733617"/>
            <a:ext cx="8585774" cy="432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70033" y="395063"/>
            <a:ext cx="490451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Rossnagel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 V. Smith, Phys. Rev. B </a:t>
            </a:r>
            <a:r>
              <a:rPr lang="en-US" altLang="zh-CN" sz="16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073106 (2006)</a:t>
            </a:r>
            <a:endParaRPr lang="zh-CN" altLang="en-US" sz="16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1818" y="4998201"/>
                <a:ext cx="8534401" cy="1390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Spin-Orbit coupling splits off a narrow(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𝑚𝑒𝑉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band at the Fermi level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ocated preferentially on the central atom of the Star-of-David cluster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rimarily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 with only very weak admixture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8" y="4998201"/>
                <a:ext cx="8534401" cy="1390381"/>
              </a:xfrm>
              <a:prstGeom prst="rect">
                <a:avLst/>
              </a:prstGeom>
              <a:blipFill>
                <a:blip r:embed="rId3"/>
                <a:stretch>
                  <a:fillRect l="-500" b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7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30055" y="5423082"/>
            <a:ext cx="268747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Shuang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Qiao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al.,</a:t>
            </a:r>
          </a:p>
          <a:p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X </a:t>
            </a:r>
            <a:r>
              <a:rPr lang="en-US" altLang="zh-CN" sz="16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041054 (2017)</a:t>
            </a:r>
            <a:endParaRPr lang="zh-CN" altLang="en-US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3" y="0"/>
            <a:ext cx="5985167" cy="495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12437" y="853045"/>
                <a:ext cx="3214249" cy="3252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STM topographic image, reveals the CCDW order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spatially averaged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𝑑𝐼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approximately proportional to the electron 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DoS</a:t>
                </a: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energy gap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Mott-Hubbard gap of the CCDW phase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7" y="853045"/>
                <a:ext cx="3214249" cy="3252172"/>
              </a:xfrm>
              <a:prstGeom prst="rect">
                <a:avLst/>
              </a:prstGeom>
              <a:blipFill>
                <a:blip r:embed="rId3"/>
                <a:stretch>
                  <a:fillRect l="-759" b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1673" y="4814780"/>
                <a:ext cx="5024579" cy="140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DFT calculations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full gap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bounded by the UHB and LHB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CDW gap referred to the gap between LHB and VB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4814780"/>
                <a:ext cx="5024579" cy="1405513"/>
              </a:xfrm>
              <a:prstGeom prst="rect">
                <a:avLst/>
              </a:prstGeom>
              <a:blipFill>
                <a:blip r:embed="rId4"/>
                <a:stretch>
                  <a:fillRect l="-485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8"/>
            <a:ext cx="9134761" cy="5311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5565" y="5320820"/>
                <a:ext cx="81372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sz="16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displays the spatial distribution of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 two representative energies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spatial distributions of the maximally localized 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Wannier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functions, which automatically separate into two groups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5" y="5320820"/>
                <a:ext cx="8137236" cy="1200329"/>
              </a:xfrm>
              <a:prstGeom prst="rect">
                <a:avLst/>
              </a:prstGeom>
              <a:blipFill>
                <a:blip r:embed="rId3"/>
                <a:stretch>
                  <a:fillRect l="-300" b="-2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6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5308190"/>
                  </p:ext>
                </p:extLst>
              </p:nvPr>
            </p:nvGraphicFramePr>
            <p:xfrm>
              <a:off x="1976583" y="584203"/>
              <a:ext cx="5040000" cy="1547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16521565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821734814"/>
                        </a:ext>
                      </a:extLst>
                    </a:gridCol>
                    <a:gridCol w="4320000">
                      <a:extLst>
                        <a:ext uri="{9D8B030D-6E8A-4147-A177-3AD203B41FA5}">
                          <a16:colId xmlns:a16="http://schemas.microsoft.com/office/drawing/2014/main" val="646177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SD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𝑐𝑠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2714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61088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5308190"/>
                  </p:ext>
                </p:extLst>
              </p:nvPr>
            </p:nvGraphicFramePr>
            <p:xfrm>
              <a:off x="1976583" y="584203"/>
              <a:ext cx="5040000" cy="1547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16521565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821734814"/>
                        </a:ext>
                      </a:extLst>
                    </a:gridCol>
                    <a:gridCol w="4320000">
                      <a:extLst>
                        <a:ext uri="{9D8B030D-6E8A-4147-A177-3AD203B41FA5}">
                          <a16:colId xmlns:a16="http://schemas.microsoft.com/office/drawing/2014/main" val="646177819"/>
                        </a:ext>
                      </a:extLst>
                    </a:gridCol>
                  </a:tblGrid>
                  <a:tr h="7571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30339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120339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20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714882"/>
                      </a:ext>
                    </a:extLst>
                  </a:tr>
                  <a:tr h="790575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20" t="-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1088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09856" y="2216732"/>
                <a:ext cx="6973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on-site energy difference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 …, 6⟩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by the formation of SD and I, J indexes the SDs, the central orbital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experiences an effective on-site Coulomb repulsion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56" y="2216732"/>
                <a:ext cx="6973454" cy="923330"/>
              </a:xfrm>
              <a:prstGeom prst="rect">
                <a:avLst/>
              </a:prstGeom>
              <a:blipFill>
                <a:blip r:embed="rId3"/>
                <a:stretch>
                  <a:fillRect l="-787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809589" y="3353974"/>
            <a:ext cx="7373987" cy="2880000"/>
            <a:chOff x="612689" y="3409393"/>
            <a:chExt cx="7373987" cy="288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530" y="3409393"/>
              <a:ext cx="3864146" cy="288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89" y="3409393"/>
              <a:ext cx="3509841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11447" y="273698"/>
            <a:ext cx="7920000" cy="2945250"/>
            <a:chOff x="611447" y="273698"/>
            <a:chExt cx="7920000" cy="29452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47" y="273698"/>
              <a:ext cx="3960000" cy="29452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447" y="273698"/>
              <a:ext cx="3960000" cy="29452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01" y="3486241"/>
            <a:ext cx="3864146" cy="2880000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986457" y="3218948"/>
            <a:ext cx="6893846" cy="3420000"/>
            <a:chOff x="570822" y="1200093"/>
            <a:chExt cx="6588000" cy="32682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22" y="1200095"/>
              <a:ext cx="2196000" cy="16332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822" y="1200094"/>
              <a:ext cx="2196000" cy="16332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822" y="1200093"/>
              <a:ext cx="2196000" cy="16332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22" y="2833368"/>
              <a:ext cx="2196000" cy="16332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822" y="2833366"/>
              <a:ext cx="2196000" cy="16332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822" y="2831643"/>
              <a:ext cx="2196000" cy="163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04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7248" y="223473"/>
            <a:ext cx="8224466" cy="5892685"/>
            <a:chOff x="47248" y="223473"/>
            <a:chExt cx="8224466" cy="5892685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58B63870-EB94-4551-83FA-697504DFBF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8530471"/>
                </p:ext>
              </p:extLst>
            </p:nvPr>
          </p:nvGraphicFramePr>
          <p:xfrm>
            <a:off x="4069971" y="3115783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4" name="Graph" r:id="rId3" imgW="3920760" imgH="3000960" progId="Origin50.Graph">
                    <p:embed/>
                  </p:oleObj>
                </mc:Choice>
                <mc:Fallback>
                  <p:oleObj name="Graph" r:id="rId3" imgW="3920760" imgH="3000960" progId="Origin50.Graph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58B63870-EB94-4551-83FA-697504DFBF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69971" y="3115783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E89F9D10-C33D-4DC9-989A-6B541DB42A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3293636"/>
                </p:ext>
              </p:extLst>
            </p:nvPr>
          </p:nvGraphicFramePr>
          <p:xfrm>
            <a:off x="145011" y="3115783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5" name="Graph" r:id="rId5" imgW="3920760" imgH="3000960" progId="Origin50.Graph">
                    <p:embed/>
                  </p:oleObj>
                </mc:Choice>
                <mc:Fallback>
                  <p:oleObj name="Graph" r:id="rId5" imgW="3920760" imgH="3000960" progId="Origin50.Graph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E89F9D10-C33D-4DC9-989A-6B541DB42A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5011" y="3115783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802D84F0-9786-4D2F-A163-F19FB16EFB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2011199"/>
                </p:ext>
              </p:extLst>
            </p:nvPr>
          </p:nvGraphicFramePr>
          <p:xfrm>
            <a:off x="47248" y="223474"/>
            <a:ext cx="4311011" cy="3298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" name="Graph" r:id="rId7" imgW="3920760" imgH="3000960" progId="Origin50.Graph">
                    <p:embed/>
                  </p:oleObj>
                </mc:Choice>
                <mc:Fallback>
                  <p:oleObj name="Graph" r:id="rId7" imgW="3920760" imgH="3000960" progId="Origin50.Graph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802D84F0-9786-4D2F-A163-F19FB16EFB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248" y="223474"/>
                          <a:ext cx="4311011" cy="32987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69F51415-D55A-414B-9BC2-ECC7DB769B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4352483"/>
                </p:ext>
              </p:extLst>
            </p:nvPr>
          </p:nvGraphicFramePr>
          <p:xfrm>
            <a:off x="3960703" y="223473"/>
            <a:ext cx="4311011" cy="3298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" name="Graph" r:id="rId9" imgW="3920760" imgH="3000960" progId="Origin50.Graph">
                    <p:embed/>
                  </p:oleObj>
                </mc:Choice>
                <mc:Fallback>
                  <p:oleObj name="Graph" r:id="rId9" imgW="3920760" imgH="3000960" progId="Origin50.Grap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69F51415-D55A-414B-9BC2-ECC7DB769B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60703" y="223473"/>
                          <a:ext cx="4311011" cy="32987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87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5135" y="3717479"/>
            <a:ext cx="8160000" cy="3060000"/>
            <a:chOff x="144659" y="3374285"/>
            <a:chExt cx="8160000" cy="306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59" y="3374285"/>
              <a:ext cx="4080000" cy="306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659" y="3374285"/>
              <a:ext cx="4080000" cy="306000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5135" y="786792"/>
            <a:ext cx="8079048" cy="3060000"/>
            <a:chOff x="998220" y="324976"/>
            <a:chExt cx="8079048" cy="306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268" y="324976"/>
              <a:ext cx="4080000" cy="3060000"/>
            </a:xfrm>
            <a:prstGeom prst="rect">
              <a:avLst/>
            </a:prstGeom>
          </p:spPr>
        </p:pic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E89F9D10-C33D-4DC9-989A-6B541DB42A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9364428"/>
                </p:ext>
              </p:extLst>
            </p:nvPr>
          </p:nvGraphicFramePr>
          <p:xfrm>
            <a:off x="998220" y="324976"/>
            <a:ext cx="3999048" cy="30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" name="Graph" r:id="rId6" imgW="3920760" imgH="3000960" progId="Origin50.Graph">
                    <p:embed/>
                  </p:oleObj>
                </mc:Choice>
                <mc:Fallback>
                  <p:oleObj name="Graph" r:id="rId6" imgW="3920760" imgH="3000960" progId="Origin50.Graph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E89F9D10-C33D-4DC9-989A-6B541DB42A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98220" y="324976"/>
                          <a:ext cx="3999048" cy="30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98945" y="189384"/>
                <a:ext cx="404828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45" y="189384"/>
                <a:ext cx="4048288" cy="7035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7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2915"/>
            <a:ext cx="9144000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451861"/>
                  </p:ext>
                </p:extLst>
              </p:nvPr>
            </p:nvGraphicFramePr>
            <p:xfrm>
              <a:off x="621451" y="621477"/>
              <a:ext cx="8352000" cy="17153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1428121512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325849411"/>
                        </a:ext>
                      </a:extLst>
                    </a:gridCol>
                    <a:gridCol w="7560000">
                      <a:extLst>
                        <a:ext uri="{9D8B030D-6E8A-4147-A177-3AD203B41FA5}">
                          <a16:colId xmlns:a16="http://schemas.microsoft.com/office/drawing/2014/main" val="991293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7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𝑡𝑦𝑝𝑒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𝑡𝑦𝑝𝑒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𝑡𝑦𝑝𝑒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𝑡𝑦𝑝𝑒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4177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451861"/>
                  </p:ext>
                </p:extLst>
              </p:nvPr>
            </p:nvGraphicFramePr>
            <p:xfrm>
              <a:off x="621451" y="621477"/>
              <a:ext cx="8352000" cy="17153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1428121512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325849411"/>
                        </a:ext>
                      </a:extLst>
                    </a:gridCol>
                    <a:gridCol w="7560000">
                      <a:extLst>
                        <a:ext uri="{9D8B030D-6E8A-4147-A177-3AD203B41FA5}">
                          <a16:colId xmlns:a16="http://schemas.microsoft.com/office/drawing/2014/main" val="991293923"/>
                        </a:ext>
                      </a:extLst>
                    </a:gridCol>
                  </a:tblGrid>
                  <a:tr h="75717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832394" b="-126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0339" r="-2105085" b="-126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67" b="-12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87143"/>
                      </a:ext>
                    </a:extLst>
                  </a:tr>
                  <a:tr h="9581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9114" r="-18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0339" t="-79114" r="-21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67" t="-79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1778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20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r="8258"/>
          <a:stretch/>
        </p:blipFill>
        <p:spPr>
          <a:xfrm>
            <a:off x="921369" y="73889"/>
            <a:ext cx="7632000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91017" y="1037194"/>
                <a:ext cx="1466812" cy="1246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=0.9745</m:t>
                      </m:r>
                    </m:oMath>
                  </m:oMathPara>
                </a14:m>
                <a:endParaRPr lang="en-US" altLang="zh-CN" b="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0.8320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1.1723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17" y="1037194"/>
                <a:ext cx="1466812" cy="1246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332871" y="4275192"/>
            <a:ext cx="8808995" cy="2268000"/>
            <a:chOff x="0" y="4518389"/>
            <a:chExt cx="8389520" cy="216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414" y="4518389"/>
              <a:ext cx="2898106" cy="216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326" y="4518389"/>
              <a:ext cx="2898106" cy="216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18389"/>
              <a:ext cx="2898106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6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932663" y="431231"/>
            <a:ext cx="7211337" cy="4176000"/>
            <a:chOff x="1932663" y="431231"/>
            <a:chExt cx="7211337" cy="4176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9" r="8656"/>
            <a:stretch/>
          </p:blipFill>
          <p:spPr>
            <a:xfrm>
              <a:off x="1932663" y="431231"/>
              <a:ext cx="7211337" cy="4176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6303818" y="1391081"/>
                  <a:ext cx="1379032" cy="12464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altLang="zh-CN" b="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4157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0.8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57</a:t>
                  </a:r>
                  <a:endPara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317</a:t>
                  </a:r>
                  <a:endPara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818" y="1391081"/>
                  <a:ext cx="1379032" cy="1246495"/>
                </a:xfrm>
                <a:prstGeom prst="rect">
                  <a:avLst/>
                </a:prstGeom>
                <a:blipFill>
                  <a:blip r:embed="rId3"/>
                  <a:stretch>
                    <a:fillRect r="-10177" b="-6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353497" y="4570287"/>
            <a:ext cx="8235698" cy="2124000"/>
            <a:chOff x="509847" y="4484486"/>
            <a:chExt cx="8235698" cy="2124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741" y="4484486"/>
              <a:ext cx="2849804" cy="2124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355" y="4484486"/>
              <a:ext cx="2849804" cy="2124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7" y="4484486"/>
              <a:ext cx="2849804" cy="2124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7815" y="258618"/>
                <a:ext cx="3045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type A </a:t>
                </a:r>
                <a:r>
                  <a:rPr lang="en-US" altLang="zh-CN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type B and C </a:t>
                </a:r>
                <a:r>
                  <a:rPr lang="en-US" altLang="zh-CN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endParaRPr lang="zh-CN" alt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5" y="258618"/>
                <a:ext cx="304548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3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05162" y="822035"/>
                <a:ext cx="7758548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Outline</a:t>
                </a:r>
              </a:p>
              <a:p>
                <a:pPr marL="571500" indent="-5715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Brief introduction of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500" indent="-5715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empirical tight-binding models</a:t>
                </a:r>
              </a:p>
              <a:p>
                <a:pPr marL="571500" indent="-5715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proposals and the remaining problems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62" y="822035"/>
                <a:ext cx="7758548" cy="4278094"/>
              </a:xfrm>
              <a:prstGeom prst="rect">
                <a:avLst/>
              </a:prstGeom>
              <a:blipFill>
                <a:blip r:embed="rId3"/>
                <a:stretch>
                  <a:fillRect l="-2749" r="-1257" b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8952" y="2435900"/>
            <a:ext cx="47756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1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41745" y="4061287"/>
                <a:ext cx="833120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a triangular lattice, sandwiched between two triangular layers of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forming an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ABC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-type stacking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center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surrounding six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atoms forming an approximate octahedron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Electron configuration of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unpaired 5d electron left per 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plays the most important role around the Fermi level</a:t>
                </a:r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5" y="4061287"/>
                <a:ext cx="8331201" cy="2585323"/>
              </a:xfrm>
              <a:prstGeom prst="rect">
                <a:avLst/>
              </a:prstGeom>
              <a:blipFill>
                <a:blip r:embed="rId2"/>
                <a:stretch>
                  <a:fillRect l="-439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r="11586"/>
          <a:stretch/>
        </p:blipFill>
        <p:spPr>
          <a:xfrm>
            <a:off x="218621" y="730202"/>
            <a:ext cx="2340000" cy="3337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41745" y="286327"/>
                <a:ext cx="38423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rgbClr val="FF0000"/>
                    </a:solidFill>
                  </a:rPr>
                  <a:t>Crystal Structure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5" y="286327"/>
                <a:ext cx="3842328" cy="400110"/>
              </a:xfrm>
              <a:prstGeom prst="rect">
                <a:avLst/>
              </a:prstGeom>
              <a:blipFill>
                <a:blip r:embed="rId4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 t="11519" r="20059" b="11096"/>
          <a:stretch/>
        </p:blipFill>
        <p:spPr>
          <a:xfrm>
            <a:off x="2433075" y="1143121"/>
            <a:ext cx="4290441" cy="2664000"/>
          </a:xfrm>
          <a:prstGeom prst="rect">
            <a:avLst/>
          </a:prstGeom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6952637" y="972487"/>
            <a:ext cx="1872000" cy="3088800"/>
            <a:chOff x="2704236" y="660020"/>
            <a:chExt cx="1980000" cy="3267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t="19668" r="33440" b="23313"/>
            <a:stretch/>
          </p:blipFill>
          <p:spPr>
            <a:xfrm>
              <a:off x="2704236" y="2194520"/>
              <a:ext cx="1980000" cy="17325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5" t="24418" r="33505" b="25079"/>
            <a:stretch/>
          </p:blipFill>
          <p:spPr>
            <a:xfrm>
              <a:off x="2704236" y="660020"/>
              <a:ext cx="1980000" cy="153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8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18" y="3373361"/>
            <a:ext cx="4860000" cy="2596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14" y="295564"/>
            <a:ext cx="302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Density Wave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86322" y="788038"/>
                <a:ext cx="885767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modulation of charge density and an associated modulation of the lattice atom positions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One-dimensional metal coupled to the lattice is not stable at low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GS is characterized by a gap in the single-particle excitation spectrum and by a collective mode formed by electron-hole pairs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charge density associated with the collective mode is: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2" y="788038"/>
                <a:ext cx="8857678" cy="2585323"/>
              </a:xfrm>
              <a:prstGeom prst="rect">
                <a:avLst/>
              </a:prstGeom>
              <a:blipFill>
                <a:blip r:embed="rId4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51122" y="4206373"/>
            <a:ext cx="331709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 E. Thorne, Physics Today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5, 41 (1996)</a:t>
            </a:r>
          </a:p>
          <a:p>
            <a:r>
              <a:rPr lang="da-DK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 Grüner, Rev. Mod. Phys. </a:t>
            </a:r>
            <a:r>
              <a:rPr lang="da-DK" altLang="zh-CN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da-DK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1129 (1988</a:t>
            </a:r>
            <a:r>
              <a:rPr lang="da-DK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E. 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Peierls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Ann. Phys. Leipzig 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121 (1930)</a:t>
            </a:r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83" y="599334"/>
            <a:ext cx="4560789" cy="33992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14" y="295564"/>
            <a:ext cx="4027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Commensurate and Incommensurate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3105" y="621912"/>
                <a:ext cx="3805384" cy="5643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Commensurate/Incommensurate phases usually involve at least two systems with different periods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CDW, we have an atomic structure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charge density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1D: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integer values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2D and 3D: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integer values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5" y="621912"/>
                <a:ext cx="3805384" cy="5643917"/>
              </a:xfrm>
              <a:prstGeom prst="rect">
                <a:avLst/>
              </a:prstGeom>
              <a:blipFill>
                <a:blip r:embed="rId3"/>
                <a:stretch>
                  <a:fillRect l="-1442" r="-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4361977" y="4234583"/>
            <a:ext cx="4572000" cy="2072958"/>
            <a:chOff x="4361977" y="4186916"/>
            <a:chExt cx="4572000" cy="207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5081106" y="4186916"/>
                  <a:ext cx="3133742" cy="6252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oMath>
                    </m:oMathPara>
                  </a14:m>
                  <a:endParaRPr lang="en-US" altLang="zh-CN" b="0" dirty="0" smtClean="0"/>
                </a:p>
                <a:p>
                  <a:pPr algn="ctr"/>
                  <a:r>
                    <a:rPr lang="en-US" altLang="zh-CN" dirty="0" smtClean="0"/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106" y="4186916"/>
                  <a:ext cx="3133742" cy="625299"/>
                </a:xfrm>
                <a:prstGeom prst="rect">
                  <a:avLst/>
                </a:prstGeom>
                <a:blipFill>
                  <a:blip r:embed="rId4"/>
                  <a:stretch>
                    <a:fillRect l="-4280" b="-2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361977" y="5542242"/>
                  <a:ext cx="4572000" cy="71763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oMath>
                    </m:oMathPara>
                  </a14:m>
                  <a:endParaRPr lang="en-US" altLang="zh-CN" dirty="0"/>
                </a:p>
                <a:p>
                  <a:pPr algn="ctr"/>
                  <a:r>
                    <a:rPr lang="en-US" altLang="zh-CN" dirty="0"/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977" y="5542242"/>
                  <a:ext cx="4572000" cy="717632"/>
                </a:xfrm>
                <a:prstGeom prst="rect">
                  <a:avLst/>
                </a:prstGeom>
                <a:blipFill>
                  <a:blip r:embed="rId5"/>
                  <a:stretch>
                    <a:fillRect b="-110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下箭头 7"/>
            <p:cNvSpPr/>
            <p:nvPr/>
          </p:nvSpPr>
          <p:spPr>
            <a:xfrm>
              <a:off x="6467977" y="4822242"/>
              <a:ext cx="360000" cy="72000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4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31" y="686437"/>
            <a:ext cx="4766683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3487" y="286327"/>
                <a:ext cx="33066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Phases of pristine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87" y="286327"/>
                <a:ext cx="3306622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75850" y="1249274"/>
                <a:ext cx="349134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&gt;550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metallic phase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350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&lt;550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ICCDW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&lt;350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NCCDW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&lt;190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CCDW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50" y="1249274"/>
                <a:ext cx="3491349" cy="1754326"/>
              </a:xfrm>
              <a:prstGeom prst="rect">
                <a:avLst/>
              </a:prstGeom>
              <a:blipFill>
                <a:blip r:embed="rId4"/>
                <a:stretch>
                  <a:fillRect b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80285" y="3604583"/>
                <a:ext cx="807258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high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 metallic phase as predict by band theory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normal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Coulomb interaction is typically smaller than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bandwidths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Electron-phonon coupling is responsible for the CDW formation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CDW phase, the associated lattice modulation splits the conduction band into narrower sub-bands, whose widths are comparable with U and electronic correlations then become dominant and force MI instability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5" y="3604583"/>
                <a:ext cx="8072588" cy="2585323"/>
              </a:xfrm>
              <a:prstGeom prst="rect">
                <a:avLst/>
              </a:prstGeom>
              <a:blipFill>
                <a:blip r:embed="rId5"/>
                <a:stretch>
                  <a:fillRect l="-529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1815" y="286327"/>
            <a:ext cx="187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 of David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246170"/>
                  </p:ext>
                </p:extLst>
              </p:nvPr>
            </p:nvGraphicFramePr>
            <p:xfrm>
              <a:off x="1399308" y="1064721"/>
              <a:ext cx="2880000" cy="165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74710259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1000376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093585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584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oMath>
                          </a14:m>
                          <a:r>
                            <a:rPr lang="en-US" altLang="zh-CN" sz="20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oMath>
                          </a14:m>
                          <a:r>
                            <a:rPr lang="en-US" altLang="zh-CN" sz="20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6171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898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376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246170"/>
                  </p:ext>
                </p:extLst>
              </p:nvPr>
            </p:nvGraphicFramePr>
            <p:xfrm>
              <a:off x="1399308" y="1064721"/>
              <a:ext cx="2880000" cy="165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74710259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10003766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409358508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692" r="-300847" b="-34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(1, 0)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5845177"/>
                      </a:ext>
                    </a:extLst>
                  </a:tr>
                  <a:tr h="469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0909" r="-300847" b="-193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7820" t="-90909" b="-1935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171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2727" r="-300847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7820" t="-222727" b="-1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3898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7692" r="-30084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7820" t="-327692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37681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5516418" y="286327"/>
            <a:ext cx="3312000" cy="6194000"/>
            <a:chOff x="6070600" y="486382"/>
            <a:chExt cx="2880000" cy="53861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600" y="486382"/>
              <a:ext cx="2880000" cy="279529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" r="-3993"/>
            <a:stretch/>
          </p:blipFill>
          <p:spPr>
            <a:xfrm>
              <a:off x="6070600" y="3281681"/>
              <a:ext cx="2880000" cy="259080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61815" y="3500912"/>
            <a:ext cx="5470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inequivalent types of Ta atoms in the unit cell designated as “a”, “b”, “c”.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interatomic distances shrink by 6.4 %and 3.2% respectively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814" y="286327"/>
            <a:ext cx="4978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 tight-binding for unreconstructed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46545" y="757381"/>
                <a:ext cx="735214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Hamiltonian involving only Ta 5d orbitals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Strictly two-dimensionality(i.e. no interlayer interactions)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Nearest-neighbor interactions within the two-center approximation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𝒚𝒛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𝒛𝒙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orbitals are decoupled from the other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" y="757381"/>
                <a:ext cx="7352145" cy="1754326"/>
              </a:xfrm>
              <a:prstGeom prst="rect">
                <a:avLst/>
              </a:prstGeom>
              <a:blipFill>
                <a:blip r:embed="rId2"/>
                <a:stretch>
                  <a:fillRect l="-498" b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930053" y="286327"/>
            <a:ext cx="286296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V. Smith et al., J. Phys. C: Solid State Phys. </a:t>
            </a:r>
            <a:r>
              <a:rPr lang="en-US" altLang="zh-CN" sz="16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3175 (1985)</a:t>
            </a:r>
            <a:endParaRPr lang="zh-CN" altLang="en-US" sz="1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9922" y="2548651"/>
            <a:ext cx="8752710" cy="3600000"/>
            <a:chOff x="309922" y="2548651"/>
            <a:chExt cx="8752710" cy="360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2" y="2548651"/>
              <a:ext cx="8686451" cy="360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96" y="5014381"/>
              <a:ext cx="3018936" cy="100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7535778" y="4226964"/>
                  <a:ext cx="1404167" cy="61491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778" y="4226964"/>
                  <a:ext cx="1404167" cy="614912"/>
                </a:xfrm>
                <a:prstGeom prst="rect">
                  <a:avLst/>
                </a:prstGeom>
                <a:blipFill>
                  <a:blip r:embed="rId5"/>
                  <a:stretch>
                    <a:fillRect l="-7359" r="-1732" b="-118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82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42108" y="139103"/>
            <a:ext cx="6762252" cy="2520000"/>
            <a:chOff x="424872" y="83685"/>
            <a:chExt cx="6762252" cy="252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998" y="83685"/>
              <a:ext cx="3381126" cy="252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72" y="83685"/>
              <a:ext cx="3381126" cy="25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10216" y="2659103"/>
                <a:ext cx="7426036" cy="1204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simulate the reconstruction, the Slater-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Koster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hopping integrals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were scaled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Ta-Ta distance. Bonds within the Star-of-David clusters are thereby strengthened and other bonds are weakened.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6" y="2659103"/>
                <a:ext cx="7426036" cy="1204561"/>
              </a:xfrm>
              <a:prstGeom prst="rect">
                <a:avLst/>
              </a:prstGeom>
              <a:blipFill>
                <a:blip r:embed="rId4"/>
                <a:stretch>
                  <a:fillRect l="-411" b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772857" y="4002209"/>
            <a:ext cx="7100753" cy="2520000"/>
            <a:chOff x="610216" y="3863664"/>
            <a:chExt cx="7100753" cy="2520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16" y="3863664"/>
              <a:ext cx="3646653" cy="252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869" y="3863664"/>
              <a:ext cx="34541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6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2947</TotalTime>
  <Words>785</Words>
  <Application>Microsoft Office PowerPoint</Application>
  <PresentationFormat>全屏显示(4:3)</PresentationFormat>
  <Paragraphs>110</Paragraphs>
  <Slides>20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1_Office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shiphys</dc:creator>
  <cp:lastModifiedBy>wang shiphys</cp:lastModifiedBy>
  <cp:revision>249</cp:revision>
  <dcterms:created xsi:type="dcterms:W3CDTF">2019-01-04T07:41:13Z</dcterms:created>
  <dcterms:modified xsi:type="dcterms:W3CDTF">2019-01-08T13:29:25Z</dcterms:modified>
</cp:coreProperties>
</file>